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8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63FB1-A50F-6D06-F616-921BE845D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8919C0-AD83-A8DF-40BE-354A95BCE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1A2A6-BC07-E61E-8FE0-B8BCE872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E5B6A-12AF-9B67-DEF5-1637BF39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09755-C785-FED7-C918-7D5DF952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0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F2637-FEFF-4920-52D2-D61BE416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6C708B-DBB1-EFB3-3A93-3998F7671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0E766-D3A3-8620-D482-5DA43644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6560B-83DA-1BAD-9C1E-EFBAB1D8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69EEB8-2FB7-EB69-14C4-468B879C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4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6E92F4-A330-9F26-87FE-D7CAAB869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6C65B-B054-2F6E-2DD5-F95E4949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EEC13-4BB6-B714-241F-61439104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71F56-7AC0-9367-4525-AD9D8008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F4DF8-9349-7A3F-FDCC-87117159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9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6B030-E39D-F7B3-8F68-E511DD79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B5259-BB14-6D9E-2C47-D268FE306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D895-C7DE-3FA7-B39D-582A1C89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5A6D3B-9898-1D13-337C-830DE69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43860-469B-D49A-BBE9-8D72C29D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5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33421-5349-7C03-6351-EF7D1AA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7B2F6-4F32-70B2-DAE8-F395CE43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D3B0B-A9EA-8600-7552-6E017BFF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F494E-A84E-2C37-0A8A-24AE8C3D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61E8E-C0AD-B6C0-1682-2980C5A3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3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1F94-BA08-467C-B624-728BE0A1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4B60F-8F0D-C267-3043-B3A780F0E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521EFB-A342-93A7-5E04-42B8717AE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6872F0-2AEE-98BD-76F8-ACFFCA5F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F1E32-9CB8-3AA4-E10C-1E4A89BF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AB4E4E-90B1-514A-A19E-79356999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8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7FEFE-ED95-56A0-61A0-E763F06E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EB6F2-F7A3-9BA9-E5AC-520A904C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5EA8ED-1C0F-4A9F-6D8F-0983E9B73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312B76-FE8A-4973-72DA-2826A376E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B3582B-7567-77D3-80C3-3E16849CC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9299DA-4BA9-3322-89C3-2195F3C0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CC1685-07D1-A004-76F4-BB588FE2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5F2612-FD1A-DC24-D795-B5560A2A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4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A6343-91BC-1512-6853-E9F462DD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0FE9AE-F1DD-F94F-7FE2-4844E915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B1C7F7-9281-ADE6-0BBA-86BDE3E2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E68626-2B2D-963F-BE7E-3C902BD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2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2989CE-BC53-2089-8A5D-E987F48B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C6F087-89A4-4FF9-85DF-396B7244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05A4FF-EB14-5658-85D5-00413A73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2BD5B-00C2-0667-0C5F-4C568181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23B76-50A1-3425-A34E-A2E7FF65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D70A8-9507-0D6F-4ED0-F9B94D7C1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CF852-C9E8-43B6-D962-296DE317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BDFAEC-E3A1-7710-BB1B-5A643B28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0525D0-C318-926B-21CA-539F01DC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7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2A3-31A5-171F-CFAF-10A8E515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27F0DF-82E9-8C3E-039F-1A1C579C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6C182-6DB6-0C36-F6BE-A669C0ACA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C6F8DB-55A5-C764-9DEC-1D93A0BD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3CA2E2-7DBE-531B-FC7E-E599776E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DE78FA-6FA3-7E9B-E4AA-6BC7F394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6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C181B-17B4-C0B0-EFE2-ED97BCFC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0C77A-4029-6222-2CA9-0EA73781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22732-DF0D-A674-CEB9-79CF6CA51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8D91-9193-4A95-AB2E-7B238E4E1F37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90B4D-5CD5-CF4E-FC36-918966F9E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9BE5F-1ADB-553C-DF10-6F685F57B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FA47-CFA1-446A-9077-40A5FF1952E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0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F648D-EB28-E5B8-2059-446526BC4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950A36-3E8F-7042-6DBA-7312A98B9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AD3860-7091-3678-BCCF-F0DD9CAB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07" y="257404"/>
            <a:ext cx="8912081" cy="628674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3812" y="1898738"/>
            <a:ext cx="30341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Регіональний офіс 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водних ресурсів 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 Дніпропетровській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області</a:t>
            </a:r>
            <a:r>
              <a:rPr lang="uk-UA" sz="900" dirty="0" smtClean="0"/>
              <a:t> </a:t>
            </a:r>
            <a:endParaRPr lang="uk-UA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97"/>
            <a:ext cx="3058007" cy="15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362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F4CEA-16D3-5021-2632-3AB6A4F04ABC}"/>
              </a:ext>
            </a:extLst>
          </p:cNvPr>
          <p:cNvSpPr txBox="1"/>
          <p:nvPr/>
        </p:nvSpPr>
        <p:spPr>
          <a:xfrm>
            <a:off x="211767" y="3921222"/>
            <a:ext cx="116609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Щорічно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березня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людство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відзначає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Всесвітній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день води,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запроваджений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Генеральною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Асамблеєю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ООН у 1993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М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 привернути увагу громадськості до проблем водних ресурсів та наголосити на їх вразливості.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Тематика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цього року є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Вода та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гендер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  </a:t>
            </a:r>
          </a:p>
          <a:p>
            <a:pPr algn="just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перший погляд, вода і стать — речі непов'язані.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 статистика розповідає іншу історію. У більшості країн, що розвиваються, саме жінки та дівчата несуть головний тягар водозабезпечення сім'ї. Щодня мільйони з них проходять від 3 до 6 кілометрів, щоб принести воду додому. Це не просто фізична праця — це вкрадений час, який міг би піти на освіту, роботу чи відпочинок.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7AD514-AC60-937A-7F50-3025C5D06174}"/>
              </a:ext>
            </a:extLst>
          </p:cNvPr>
          <p:cNvSpPr/>
          <p:nvPr/>
        </p:nvSpPr>
        <p:spPr>
          <a:xfrm>
            <a:off x="211767" y="-16648"/>
            <a:ext cx="77352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Вода – основа </a:t>
            </a:r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життя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12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C1CC7-9110-CD92-0423-9B088E34C70C}"/>
              </a:ext>
            </a:extLst>
          </p:cNvPr>
          <p:cNvSpPr/>
          <p:nvPr/>
        </p:nvSpPr>
        <p:spPr>
          <a:xfrm>
            <a:off x="781050" y="300335"/>
            <a:ext cx="80962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22 </a:t>
            </a:r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березня</a:t>
            </a:r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є </a:t>
            </a:r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унікальною</a:t>
            </a:r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можливістю</a:t>
            </a:r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r>
              <a:rPr lang="ru-RU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нагадати</a:t>
            </a:r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людству</a:t>
            </a:r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про</a:t>
            </a:r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FE1EF-5C0A-C816-E6A9-89017AF563DB}"/>
              </a:ext>
            </a:extLst>
          </p:cNvPr>
          <p:cNvSpPr txBox="1"/>
          <p:nvPr/>
        </p:nvSpPr>
        <p:spPr>
          <a:xfrm>
            <a:off x="415289" y="1618230"/>
            <a:ext cx="11563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Сьогодні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на Землі стільки ж води, скільки було під час її формування понад 4,5 мільярда років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тому.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800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2,2 </a:t>
            </a:r>
            <a:r>
              <a:rPr lang="uk-UA" sz="24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мільярда людей 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використовують воду поганої якості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Понад 80% </a:t>
            </a:r>
            <a:r>
              <a:rPr lang="uk-UA" sz="24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хвороб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у світі передаються через воду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 За даними ВООЗ, через неякісну воду кожні вісім секунд у світі помирає людина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За даними </a:t>
            </a:r>
            <a:r>
              <a:rPr lang="uk-UA" sz="24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Юнеско</a:t>
            </a:r>
            <a:r>
              <a:rPr lang="uk-UA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найчистіша вода у Фінляндії.</a:t>
            </a:r>
          </a:p>
          <a:p>
            <a:endParaRPr lang="uk-UA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FDF411-BD98-2444-0E42-53BC4E357D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823" y="4547652"/>
            <a:ext cx="12570823" cy="2659056"/>
          </a:xfrm>
          <a:prstGeom prst="rect">
            <a:avLst/>
          </a:prstGeom>
          <a:ln>
            <a:noFill/>
          </a:ln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270453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606951-015A-BF8F-F713-FAFC4C65CF96}"/>
              </a:ext>
            </a:extLst>
          </p:cNvPr>
          <p:cNvSpPr/>
          <p:nvPr/>
        </p:nvSpPr>
        <p:spPr>
          <a:xfrm>
            <a:off x="438150" y="967084"/>
            <a:ext cx="113157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Воду слід берегти, особливо враховуючи те, що її придатною до вживання не так вже й багато, хоча вона покриває майже ¾ площі нашої планети.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1EB02B-9476-AF5C-26B5-0B4CAF2EB1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01524"/>
            <a:ext cx="5524500" cy="34499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C4F363-51E6-FCF3-06EE-6F7A387079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98" y="3101524"/>
            <a:ext cx="5316352" cy="34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BD309D-DFE1-FF7E-3B0B-D199D644A68C}"/>
              </a:ext>
            </a:extLst>
          </p:cNvPr>
          <p:cNvSpPr/>
          <p:nvPr/>
        </p:nvSpPr>
        <p:spPr>
          <a:xfrm>
            <a:off x="-1474312" y="460175"/>
            <a:ext cx="120763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Україні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війна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посилила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водні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проблеми</a:t>
            </a:r>
            <a:r>
              <a:rPr lang="uk-UA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uk-UA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AAC3B-0C1A-EB15-461C-8C296C6397A1}"/>
              </a:ext>
            </a:extLst>
          </p:cNvPr>
          <p:cNvSpPr txBox="1"/>
          <p:nvPr/>
        </p:nvSpPr>
        <p:spPr>
          <a:xfrm>
            <a:off x="495300" y="1272838"/>
            <a:ext cx="10915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3B6C"/>
                </a:solidFill>
                <a:latin typeface="Arial" panose="020B0604020202020204" pitchFamily="34" charset="0"/>
              </a:rPr>
              <a:t>Унаслідок підриву Каховської ГЕС російськими </a:t>
            </a:r>
            <a:r>
              <a:rPr lang="uk-UA" sz="2400" b="1" dirty="0" smtClean="0">
                <a:solidFill>
                  <a:srgbClr val="003B6C"/>
                </a:solidFill>
                <a:latin typeface="Arial" panose="020B0604020202020204" pitchFamily="34" charset="0"/>
              </a:rPr>
              <a:t>загарбниками                       </a:t>
            </a:r>
            <a:r>
              <a:rPr lang="uk-UA" sz="2400" b="1" dirty="0">
                <a:solidFill>
                  <a:srgbClr val="003B6C"/>
                </a:solidFill>
                <a:latin typeface="Arial" panose="020B0604020202020204" pitchFamily="34" charset="0"/>
              </a:rPr>
              <a:t>6 червня 2023 року відбувся витік води з             </a:t>
            </a:r>
            <a:r>
              <a:rPr lang="uk-UA" sz="2400" b="1" dirty="0" smtClean="0">
                <a:solidFill>
                  <a:srgbClr val="003B6C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uk-UA" sz="2400" b="1" dirty="0">
                <a:solidFill>
                  <a:srgbClr val="003B6C"/>
                </a:solidFill>
                <a:latin typeface="Arial" panose="020B0604020202020204" pitchFamily="34" charset="0"/>
              </a:rPr>
              <a:t>Каховського водосховища. </a:t>
            </a:r>
            <a:endParaRPr lang="uk-UA" sz="2400" b="1" dirty="0" smtClean="0">
              <a:solidFill>
                <a:srgbClr val="003B6C"/>
              </a:solidFill>
              <a:latin typeface="Arial" panose="020B0604020202020204" pitchFamily="34" charset="0"/>
            </a:endParaRPr>
          </a:p>
          <a:p>
            <a:r>
              <a:rPr lang="uk-UA" sz="2400" b="1" dirty="0" smtClean="0">
                <a:solidFill>
                  <a:srgbClr val="003B6C"/>
                </a:solidFill>
                <a:latin typeface="Arial" panose="020B0604020202020204" pitchFamily="34" charset="0"/>
              </a:rPr>
              <a:t>Це </a:t>
            </a:r>
            <a:r>
              <a:rPr lang="uk-UA" sz="2400" b="1" dirty="0">
                <a:solidFill>
                  <a:srgbClr val="003B6C"/>
                </a:solidFill>
                <a:latin typeface="Arial" panose="020B0604020202020204" pitchFamily="34" charset="0"/>
              </a:rPr>
              <a:t>спричинило екологічну </a:t>
            </a:r>
            <a:r>
              <a:rPr lang="uk-UA" sz="2400" b="1" dirty="0" smtClean="0">
                <a:solidFill>
                  <a:srgbClr val="003B6C"/>
                </a:solidFill>
                <a:latin typeface="Arial" panose="020B0604020202020204" pitchFamily="34" charset="0"/>
              </a:rPr>
              <a:t>катастрофу. </a:t>
            </a:r>
            <a:endParaRPr lang="uk-UA" sz="2400" b="1" dirty="0">
              <a:solidFill>
                <a:srgbClr val="003B6C"/>
              </a:solidFill>
              <a:latin typeface="Arial" panose="020B0604020202020204" pitchFamily="34" charset="0"/>
            </a:endParaRPr>
          </a:p>
          <a:p>
            <a:endParaRPr lang="uk-UA" sz="2400" b="1" dirty="0">
              <a:solidFill>
                <a:srgbClr val="003B6C"/>
              </a:solidFill>
              <a:latin typeface="Arial" panose="020B0604020202020204" pitchFamily="34" charset="0"/>
            </a:endParaRPr>
          </a:p>
          <a:p>
            <a:r>
              <a:rPr lang="ru-RU" sz="2400" b="1" i="0" dirty="0">
                <a:solidFill>
                  <a:srgbClr val="003B6C"/>
                </a:solidFill>
                <a:effectLst/>
                <a:latin typeface="Arial" panose="020B0604020202020204" pitchFamily="34" charset="0"/>
              </a:rPr>
              <a:t>За словами заступника генсека ООН 700 </a:t>
            </a:r>
            <a:r>
              <a:rPr lang="uk-UA" sz="2400" b="1" i="0" dirty="0">
                <a:solidFill>
                  <a:srgbClr val="003B6C"/>
                </a:solidFill>
                <a:effectLst/>
                <a:latin typeface="Arial" panose="020B0604020202020204" pitchFamily="34" charset="0"/>
              </a:rPr>
              <a:t>тисяч </a:t>
            </a:r>
          </a:p>
          <a:p>
            <a:r>
              <a:rPr lang="uk-UA" sz="2400" b="1" i="0" dirty="0">
                <a:solidFill>
                  <a:srgbClr val="003B6C"/>
                </a:solidFill>
                <a:effectLst/>
                <a:latin typeface="Arial" panose="020B0604020202020204" pitchFamily="34" charset="0"/>
              </a:rPr>
              <a:t>українців залишаться без доступу до </a:t>
            </a:r>
            <a:r>
              <a:rPr lang="uk-UA" sz="2400" b="1" i="0" dirty="0" smtClean="0">
                <a:solidFill>
                  <a:srgbClr val="003B6C"/>
                </a:solidFill>
                <a:effectLst/>
                <a:latin typeface="Arial" panose="020B0604020202020204" pitchFamily="34" charset="0"/>
              </a:rPr>
              <a:t>питної</a:t>
            </a:r>
          </a:p>
          <a:p>
            <a:r>
              <a:rPr lang="uk-UA" sz="2400" b="1" i="0" dirty="0" smtClean="0">
                <a:solidFill>
                  <a:srgbClr val="003B6C"/>
                </a:solidFill>
                <a:effectLst/>
                <a:latin typeface="Arial" panose="020B0604020202020204" pitchFamily="34" charset="0"/>
              </a:rPr>
              <a:t>води</a:t>
            </a:r>
            <a:r>
              <a:rPr lang="uk-UA" sz="2400" b="1" i="0" dirty="0">
                <a:solidFill>
                  <a:srgbClr val="003B6C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RU" sz="2400" b="1" dirty="0">
              <a:solidFill>
                <a:srgbClr val="003B6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565C14-9008-38C1-686D-22985D77E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24" y="2076450"/>
            <a:ext cx="4546214" cy="4321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6C1111-EEE1-2F72-19EC-F1DB125658DF}"/>
              </a:ext>
            </a:extLst>
          </p:cNvPr>
          <p:cNvSpPr txBox="1"/>
          <p:nvPr/>
        </p:nvSpPr>
        <p:spPr>
          <a:xfrm>
            <a:off x="495300" y="4417920"/>
            <a:ext cx="72199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rgbClr val="003B6C"/>
                </a:solidFill>
                <a:latin typeface="Arial" panose="020B0604020202020204" pitchFamily="34" charset="0"/>
              </a:rPr>
              <a:t>Укргідроенерго</a:t>
            </a:r>
            <a:r>
              <a:rPr lang="uk-UA" sz="2400" b="1" dirty="0">
                <a:solidFill>
                  <a:srgbClr val="003B6C"/>
                </a:solidFill>
                <a:latin typeface="Arial" panose="020B0604020202020204" pitchFamily="34" charset="0"/>
              </a:rPr>
              <a:t> повідомляє, що внаслідок підриву окупантами греблі Каховської ГЕС Україна втратила 35-40 % запасів питної води, яку могла б споживати упродовж року.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45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217714" y="428178"/>
            <a:ext cx="11843657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Бережіть </a:t>
            </a:r>
            <a:r>
              <a:rPr lang="uk-U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воду, закривайте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кран </a:t>
            </a:r>
            <a:r>
              <a:rPr lang="uk-U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 час чищення зубів, думайте перед тим, як викинути щось у річку. </a:t>
            </a:r>
          </a:p>
          <a:p>
            <a:pPr algn="ctr"/>
            <a:endParaRPr lang="uk-UA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Кожна крапля, яку ми зберегли сьогодні — це чиясь склянка води завтра.</a:t>
            </a:r>
          </a:p>
          <a:p>
            <a:pPr algn="ctr"/>
            <a:endParaRPr lang="uk-UA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uk-UA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uk-UA" sz="3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Земля дала нам цей ресурс не назавжди. Наше завдання — передати його наступним поколінням таким же чистим і повноводним, яким отримали самі</a:t>
            </a:r>
            <a:r>
              <a:rPr lang="ru-RU" sz="3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uk-UA" sz="37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164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220</Words>
  <Application>Microsoft Office PowerPoint</Application>
  <PresentationFormat>Широкий екран</PresentationFormat>
  <Paragraphs>34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VVR-PC</dc:creator>
  <cp:lastModifiedBy>VVR27</cp:lastModifiedBy>
  <cp:revision>21</cp:revision>
  <dcterms:created xsi:type="dcterms:W3CDTF">2024-03-14T06:44:23Z</dcterms:created>
  <dcterms:modified xsi:type="dcterms:W3CDTF">2026-03-05T12:13:14Z</dcterms:modified>
</cp:coreProperties>
</file>